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7" r:id="rId1"/>
  </p:sldMasterIdLst>
  <p:notesMasterIdLst>
    <p:notesMasterId r:id="rId36"/>
  </p:notesMasterIdLst>
  <p:sldIdLst>
    <p:sldId id="320" r:id="rId2"/>
    <p:sldId id="336" r:id="rId3"/>
    <p:sldId id="328" r:id="rId4"/>
    <p:sldId id="322" r:id="rId5"/>
    <p:sldId id="359" r:id="rId6"/>
    <p:sldId id="323" r:id="rId7"/>
    <p:sldId id="347" r:id="rId8"/>
    <p:sldId id="348" r:id="rId9"/>
    <p:sldId id="349" r:id="rId10"/>
    <p:sldId id="350" r:id="rId11"/>
    <p:sldId id="351" r:id="rId12"/>
    <p:sldId id="353" r:id="rId13"/>
    <p:sldId id="354" r:id="rId14"/>
    <p:sldId id="355" r:id="rId15"/>
    <p:sldId id="352" r:id="rId16"/>
    <p:sldId id="366" r:id="rId17"/>
    <p:sldId id="358" r:id="rId18"/>
    <p:sldId id="357" r:id="rId19"/>
    <p:sldId id="330" r:id="rId20"/>
    <p:sldId id="360" r:id="rId21"/>
    <p:sldId id="327" r:id="rId22"/>
    <p:sldId id="362" r:id="rId23"/>
    <p:sldId id="367" r:id="rId24"/>
    <p:sldId id="361" r:id="rId25"/>
    <p:sldId id="332" r:id="rId26"/>
    <p:sldId id="333" r:id="rId27"/>
    <p:sldId id="356" r:id="rId28"/>
    <p:sldId id="363" r:id="rId29"/>
    <p:sldId id="368" r:id="rId30"/>
    <p:sldId id="365" r:id="rId31"/>
    <p:sldId id="364" r:id="rId32"/>
    <p:sldId id="331" r:id="rId33"/>
    <p:sldId id="342" r:id="rId34"/>
    <p:sldId id="345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35"/>
    <p:restoredTop sz="93276"/>
  </p:normalViewPr>
  <p:slideViewPr>
    <p:cSldViewPr snapToGrid="0" snapToObjects="1">
      <p:cViewPr varScale="1">
        <p:scale>
          <a:sx n="87" d="100"/>
          <a:sy n="87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11/10/2022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6482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76075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58352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84801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692410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51770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23008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2536035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379339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33630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22764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98593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32375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22065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136047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6676944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491510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24032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3943384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7857416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368457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183520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25283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30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95676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1037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8775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175148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938416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794902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4241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7EC9949-CB84-8744-B7F9-523B42C9F0F2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0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BD06B-FB25-AD48-A55C-C0CB7007E87F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462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B365E22-A2F6-2E46-82ED-98A4BC2986CE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964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9DED91C-1266-1D46-AC75-BC3B1EFCC19D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95237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E7C5EA0-C186-DF4E-B53F-12C0A4680ABA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42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7C1C6-7FF2-7647-A801-EFACE3F9C58C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0264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9A08-7ED8-934C-98AE-1A8B908CDEAE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280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0B298-982F-B943-AAB5-6B43DBA3C7A1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702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C8378EC-E7AD-0E4A-9716-5EA7FA66505B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19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444CD-2A02-1F4F-82AF-5D4254D87F2E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893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2039EF7-8B12-1446-BBE6-7E9AB08AD1C3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73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07E39-0E08-3F42-859F-494E010F77B5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58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0341-36B7-E34F-8953-427B2F73AFE9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42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2971E-4DFD-2442-94F1-E1D6424FA17C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72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DC3D4-9E05-B74F-A61F-68592C696C49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84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5EFE0-2C5E-7F4F-BA8A-C5B916EFB2A9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8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403BE-FEB9-5240-AD1C-95DA7801C95B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73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3B262-08FE-BD44-9154-34F5E6519240}" type="datetime1">
              <a:rPr lang="en-US" smtClean="0"/>
              <a:t>10/11/22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63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  <p:sldLayoutId id="2147484009" r:id="rId2"/>
    <p:sldLayoutId id="2147484010" r:id="rId3"/>
    <p:sldLayoutId id="2147484011" r:id="rId4"/>
    <p:sldLayoutId id="2147484012" r:id="rId5"/>
    <p:sldLayoutId id="2147484013" r:id="rId6"/>
    <p:sldLayoutId id="2147484014" r:id="rId7"/>
    <p:sldLayoutId id="2147484015" r:id="rId8"/>
    <p:sldLayoutId id="2147484016" r:id="rId9"/>
    <p:sldLayoutId id="2147484017" r:id="rId10"/>
    <p:sldLayoutId id="2147484018" r:id="rId11"/>
    <p:sldLayoutId id="2147484019" r:id="rId12"/>
    <p:sldLayoutId id="2147484020" r:id="rId13"/>
    <p:sldLayoutId id="2147484021" r:id="rId14"/>
    <p:sldLayoutId id="2147484022" r:id="rId15"/>
    <p:sldLayoutId id="2147484023" r:id="rId16"/>
    <p:sldLayoutId id="2147484024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hyperlink" Target="https://smalldb.org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pi.postmon.com.br/v1/cep/77021090" TargetMode="External"/><Relationship Id="rId4" Type="http://schemas.openxmlformats.org/officeDocument/2006/relationships/hyperlink" Target="https://viacep.com.br/ws/77021090/json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User_(computing)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hyperlink" Target="https://en.wikipedia.org/wiki/User_(computing)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4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resteasy.github.io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gif"/><Relationship Id="rId5" Type="http://schemas.openxmlformats.org/officeDocument/2006/relationships/image" Target="../media/image15.png"/><Relationship Id="rId4" Type="http://schemas.openxmlformats.org/officeDocument/2006/relationships/hyperlink" Target="https://github.com/ninech/REST-in-Peace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cs.uci.edu/~fielding/pubs/dissertation/fielding_dissertation.pdf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epositorio.unb.br/handle/10482/10360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723" y="2846533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Introdução aos</a:t>
            </a:r>
            <a:b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</a:b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4166251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846" y="-18905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Cadastro de produtos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2D24C5-8F04-2642-AD04-AFD3834E6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9279" y="1657649"/>
            <a:ext cx="3466368" cy="4529228"/>
          </a:xfrm>
          <a:prstGeom prst="rect">
            <a:avLst/>
          </a:prstGeom>
        </p:spPr>
      </p:pic>
      <p:pic>
        <p:nvPicPr>
          <p:cNvPr id="9" name="Picture 8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4AA47D9F-41A6-9C42-8D51-2527E4240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219" y="4446299"/>
            <a:ext cx="2455813" cy="1889456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94491F-917F-D142-A9F8-65905177A1EE}"/>
              </a:ext>
            </a:extLst>
          </p:cNvPr>
          <p:cNvSpPr/>
          <p:nvPr/>
        </p:nvSpPr>
        <p:spPr>
          <a:xfrm>
            <a:off x="360709" y="4576453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>
                <a:solidFill>
                  <a:schemeClr val="tx1"/>
                </a:solidFill>
              </a:rPr>
              <a:t>Cliente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AED548-0351-E34B-B8FD-31CB9C8D4A8B}"/>
              </a:ext>
            </a:extLst>
          </p:cNvPr>
          <p:cNvSpPr txBox="1"/>
          <p:nvPr/>
        </p:nvSpPr>
        <p:spPr>
          <a:xfrm>
            <a:off x="-200049" y="3692099"/>
            <a:ext cx="3132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(PC, smartphone, </a:t>
            </a:r>
            <a:r>
              <a:rPr lang="pt-BR" b="1" dirty="0" err="1"/>
              <a:t>etc</a:t>
            </a:r>
            <a:r>
              <a:rPr lang="pt-BR" b="1" dirty="0"/>
              <a:t>)</a:t>
            </a:r>
          </a:p>
        </p:txBody>
      </p:sp>
      <p:pic>
        <p:nvPicPr>
          <p:cNvPr id="17" name="Picture 16" descr="A picture containing sitting, table, computer, white&#10;&#10;Description automatically generated">
            <a:extLst>
              <a:ext uri="{FF2B5EF4-FFF2-40B4-BE49-F238E27FC236}">
                <a16:creationId xmlns:a16="http://schemas.microsoft.com/office/drawing/2014/main" id="{513F23A2-A5AC-1C42-A5C2-171E8B38D6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65252" y="3533589"/>
            <a:ext cx="1017262" cy="1228392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3"/>
            <a:ext cx="7786127" cy="2059336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dados podem ser alterados na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enviados de volta pro servidor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FD618A-E3C2-A94A-9FF5-74D749B4CCE1}"/>
              </a:ext>
            </a:extLst>
          </p:cNvPr>
          <p:cNvSpPr txBox="1"/>
          <p:nvPr/>
        </p:nvSpPr>
        <p:spPr>
          <a:xfrm>
            <a:off x="2535750" y="5282553"/>
            <a:ext cx="43807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{</a:t>
            </a:r>
          </a:p>
          <a:p>
            <a:r>
              <a:rPr lang="pt-BR" dirty="0"/>
              <a:t>    “</a:t>
            </a:r>
            <a:r>
              <a:rPr lang="pt-BR" dirty="0" err="1"/>
              <a:t>cod</a:t>
            </a:r>
            <a:r>
              <a:rPr lang="pt-BR" dirty="0"/>
              <a:t>”: 1,</a:t>
            </a:r>
          </a:p>
          <a:p>
            <a:r>
              <a:rPr lang="pt-BR" dirty="0"/>
              <a:t>    “</a:t>
            </a:r>
            <a:r>
              <a:rPr lang="pt-BR" dirty="0" err="1"/>
              <a:t>descricao</a:t>
            </a:r>
            <a:r>
              <a:rPr lang="pt-BR" dirty="0"/>
              <a:t>”: “TV LCD”,</a:t>
            </a:r>
          </a:p>
          <a:p>
            <a:r>
              <a:rPr lang="pt-BR" dirty="0"/>
              <a:t>    “marca”: “Nova”</a:t>
            </a:r>
            <a:br>
              <a:rPr lang="pt-BR" dirty="0"/>
            </a:br>
            <a:r>
              <a:rPr lang="pt-BR" dirty="0"/>
              <a:t>}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19BB1AC-F01A-2746-B6F4-F2F73AAF490F}"/>
              </a:ext>
            </a:extLst>
          </p:cNvPr>
          <p:cNvSpPr/>
          <p:nvPr/>
        </p:nvSpPr>
        <p:spPr>
          <a:xfrm>
            <a:off x="8845835" y="4446299"/>
            <a:ext cx="2168617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Web Service</a:t>
            </a:r>
          </a:p>
          <a:p>
            <a:pPr algn="ctr"/>
            <a:r>
              <a:rPr lang="pt-BR" b="1" i="1" dirty="0" err="1">
                <a:solidFill>
                  <a:schemeClr val="tx1"/>
                </a:solidFill>
              </a:rPr>
              <a:t>updateProduto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4326A0-089C-5141-9DE0-EDB978B7643F}"/>
              </a:ext>
            </a:extLst>
          </p:cNvPr>
          <p:cNvSpPr txBox="1"/>
          <p:nvPr/>
        </p:nvSpPr>
        <p:spPr>
          <a:xfrm>
            <a:off x="9279467" y="6130777"/>
            <a:ext cx="2913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Servidor Web / </a:t>
            </a:r>
            <a:br>
              <a:rPr lang="pt-BR" b="1" dirty="0"/>
            </a:br>
            <a:r>
              <a:rPr lang="pt-BR" b="1" dirty="0"/>
              <a:t>Servidor de Aplicação</a:t>
            </a:r>
          </a:p>
        </p:txBody>
      </p:sp>
    </p:spTree>
    <p:extLst>
      <p:ext uri="{BB962C8B-B14F-4D97-AF65-F5344CB8AC3E}">
        <p14:creationId xmlns:p14="http://schemas.microsoft.com/office/powerpoint/2010/main" val="34153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2D24C5-8F04-2642-AD04-AFD3834E6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9279" y="1657649"/>
            <a:ext cx="3466368" cy="4529228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A52FFB2-7F00-4341-9BCE-ED46C93446AD}"/>
              </a:ext>
            </a:extLst>
          </p:cNvPr>
          <p:cNvSpPr/>
          <p:nvPr/>
        </p:nvSpPr>
        <p:spPr>
          <a:xfrm>
            <a:off x="8845835" y="4446299"/>
            <a:ext cx="2168617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Web Service</a:t>
            </a:r>
          </a:p>
          <a:p>
            <a:pPr algn="ctr"/>
            <a:r>
              <a:rPr lang="pt-BR" b="1" i="1" dirty="0" err="1">
                <a:solidFill>
                  <a:schemeClr val="tx1"/>
                </a:solidFill>
              </a:rPr>
              <a:t>updateProduto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B341C9-BD50-044A-96D1-9ADB37AD2C1F}"/>
              </a:ext>
            </a:extLst>
          </p:cNvPr>
          <p:cNvCxnSpPr>
            <a:cxnSpLocks/>
          </p:cNvCxnSpPr>
          <p:nvPr/>
        </p:nvCxnSpPr>
        <p:spPr>
          <a:xfrm>
            <a:off x="2371709" y="5196500"/>
            <a:ext cx="6522418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846" y="-18905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Cadastro de produtos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8D4220-D8C1-124B-905C-C8937E970EDE}"/>
              </a:ext>
            </a:extLst>
          </p:cNvPr>
          <p:cNvSpPr txBox="1"/>
          <p:nvPr/>
        </p:nvSpPr>
        <p:spPr>
          <a:xfrm>
            <a:off x="9279467" y="6130777"/>
            <a:ext cx="2913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Servidor Web / </a:t>
            </a:r>
            <a:br>
              <a:rPr lang="pt-BR" b="1" dirty="0"/>
            </a:br>
            <a:r>
              <a:rPr lang="pt-BR" b="1" dirty="0"/>
              <a:t>Servidor de Aplicação</a:t>
            </a:r>
          </a:p>
        </p:txBody>
      </p:sp>
      <p:pic>
        <p:nvPicPr>
          <p:cNvPr id="9" name="Picture 8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4AA47D9F-41A6-9C42-8D51-2527E4240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219" y="4446299"/>
            <a:ext cx="2455813" cy="1889456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94491F-917F-D142-A9F8-65905177A1EE}"/>
              </a:ext>
            </a:extLst>
          </p:cNvPr>
          <p:cNvSpPr/>
          <p:nvPr/>
        </p:nvSpPr>
        <p:spPr>
          <a:xfrm>
            <a:off x="360709" y="4576453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>
                <a:solidFill>
                  <a:schemeClr val="tx1"/>
                </a:solidFill>
              </a:rPr>
              <a:t>Cliente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AED548-0351-E34B-B8FD-31CB9C8D4A8B}"/>
              </a:ext>
            </a:extLst>
          </p:cNvPr>
          <p:cNvSpPr txBox="1"/>
          <p:nvPr/>
        </p:nvSpPr>
        <p:spPr>
          <a:xfrm>
            <a:off x="-200049" y="3692099"/>
            <a:ext cx="3132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(PC, smartphone, </a:t>
            </a:r>
            <a:r>
              <a:rPr lang="pt-BR" b="1" dirty="0" err="1"/>
              <a:t>etc</a:t>
            </a:r>
            <a:r>
              <a:rPr lang="pt-BR" b="1" dirty="0"/>
              <a:t>)</a:t>
            </a:r>
          </a:p>
        </p:txBody>
      </p:sp>
      <p:pic>
        <p:nvPicPr>
          <p:cNvPr id="17" name="Picture 16" descr="A picture containing sitting, table, computer, white&#10;&#10;Description automatically generated">
            <a:extLst>
              <a:ext uri="{FF2B5EF4-FFF2-40B4-BE49-F238E27FC236}">
                <a16:creationId xmlns:a16="http://schemas.microsoft.com/office/drawing/2014/main" id="{513F23A2-A5AC-1C42-A5C2-171E8B38D6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65252" y="3533589"/>
            <a:ext cx="1017262" cy="1228392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2"/>
            <a:ext cx="7786127" cy="2044715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servidor pode salvar em BD, mas não sabe nada da requisição anterior</a:t>
            </a:r>
          </a:p>
          <a:p>
            <a:pPr marL="0" indent="0">
              <a:buNone/>
            </a:pP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FD618A-E3C2-A94A-9FF5-74D749B4CCE1}"/>
              </a:ext>
            </a:extLst>
          </p:cNvPr>
          <p:cNvSpPr txBox="1"/>
          <p:nvPr/>
        </p:nvSpPr>
        <p:spPr>
          <a:xfrm>
            <a:off x="2535750" y="5282553"/>
            <a:ext cx="41867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{</a:t>
            </a:r>
          </a:p>
          <a:p>
            <a:r>
              <a:rPr lang="pt-BR" dirty="0"/>
              <a:t>    “</a:t>
            </a:r>
            <a:r>
              <a:rPr lang="pt-BR" dirty="0" err="1"/>
              <a:t>cod</a:t>
            </a:r>
            <a:r>
              <a:rPr lang="pt-BR" dirty="0"/>
              <a:t>”: 1,</a:t>
            </a:r>
          </a:p>
          <a:p>
            <a:r>
              <a:rPr lang="pt-BR" dirty="0"/>
              <a:t>    “</a:t>
            </a:r>
            <a:r>
              <a:rPr lang="pt-BR" dirty="0" err="1"/>
              <a:t>descricao</a:t>
            </a:r>
            <a:r>
              <a:rPr lang="pt-BR" dirty="0"/>
              <a:t>”: “</a:t>
            </a:r>
            <a:r>
              <a:rPr lang="pt-BR" b="1" dirty="0" err="1"/>
              <a:t>SmartTV</a:t>
            </a:r>
            <a:r>
              <a:rPr lang="pt-BR" b="1" dirty="0"/>
              <a:t> LCD</a:t>
            </a:r>
            <a:r>
              <a:rPr lang="pt-BR" dirty="0"/>
              <a:t>”,</a:t>
            </a:r>
          </a:p>
          <a:p>
            <a:r>
              <a:rPr lang="pt-BR" dirty="0"/>
              <a:t>    “marca”: “Nova”</a:t>
            </a:r>
            <a:br>
              <a:rPr lang="pt-BR" dirty="0"/>
            </a:br>
            <a:r>
              <a:rPr lang="pt-BR" dirty="0"/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E2E42A-83E9-6245-8535-9C5E0ED12BE2}"/>
              </a:ext>
            </a:extLst>
          </p:cNvPr>
          <p:cNvSpPr txBox="1"/>
          <p:nvPr/>
        </p:nvSpPr>
        <p:spPr>
          <a:xfrm>
            <a:off x="3649708" y="4524929"/>
            <a:ext cx="3584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Requisição HTTP PUT</a:t>
            </a:r>
          </a:p>
          <a:p>
            <a:pPr algn="ctr"/>
            <a:r>
              <a:rPr lang="pt-BR" dirty="0" err="1"/>
              <a:t>http</a:t>
            </a:r>
            <a:r>
              <a:rPr lang="pt-BR" dirty="0"/>
              <a:t>://</a:t>
            </a:r>
            <a:r>
              <a:rPr lang="pt-BR" dirty="0" err="1"/>
              <a:t>servidor.com</a:t>
            </a:r>
            <a:r>
              <a:rPr lang="pt-BR" dirty="0"/>
              <a:t>/produto/</a:t>
            </a:r>
          </a:p>
        </p:txBody>
      </p:sp>
    </p:spTree>
    <p:extLst>
      <p:ext uri="{BB962C8B-B14F-4D97-AF65-F5344CB8AC3E}">
        <p14:creationId xmlns:p14="http://schemas.microsoft.com/office/powerpoint/2010/main" val="2775995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00"/>
                            </p:stCondLst>
                            <p:childTnLst>
                              <p:par>
                                <p:cTn id="13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625 0 " pathEditMode="relative" ptsTypes="AA">
                                      <p:cBhvr>
                                        <p:cTn id="25" dur="2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625 0 " pathEditMode="relative" ptsTypes="AA">
                                      <p:cBhvr>
                                        <p:cTn id="27" dur="20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-1.25E-6 -1.85185E-6 L 0.25625 -1.85185E-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12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625 0 " pathEditMode="relative" ptsTypes="AA">
                                      <p:cBhvr>
                                        <p:cTn id="31" dur="20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00"/>
                            </p:stCondLst>
                            <p:childTnLst>
                              <p:par>
                                <p:cTn id="3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build="allAtOnce"/>
      <p:bldP spid="14" grpId="0"/>
      <p:bldP spid="1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62" y="1634067"/>
            <a:ext cx="3412205" cy="239606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b="1" dirty="0">
                <a:solidFill>
                  <a:srgbClr val="FFFF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É como se o servidor tivesse perda de memória recente 🤣</a:t>
            </a:r>
          </a:p>
          <a:p>
            <a:pPr marL="0" indent="0">
              <a:buNone/>
            </a:pPr>
            <a:endParaRPr lang="pt-BR" sz="3200" b="1" dirty="0">
              <a:solidFill>
                <a:srgbClr val="FFFF00"/>
              </a:solidFill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3B8A427-FE0F-B347-A3BD-01C9A35BDD2C}"/>
              </a:ext>
            </a:extLst>
          </p:cNvPr>
          <p:cNvSpPr txBox="1">
            <a:spLocks/>
          </p:cNvSpPr>
          <p:nvPr/>
        </p:nvSpPr>
        <p:spPr>
          <a:xfrm rot="-5400000">
            <a:off x="8554534" y="3313668"/>
            <a:ext cx="6655400" cy="2639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Imagem: </a:t>
            </a:r>
            <a:r>
              <a:rPr lang="pt-BR" sz="16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https</a:t>
            </a:r>
            <a:r>
              <a:rPr lang="pt-BR" sz="16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://</a:t>
            </a:r>
            <a:r>
              <a:rPr lang="pt-BR" sz="16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www.picuki.com</a:t>
            </a:r>
            <a:r>
              <a:rPr lang="pt-BR" sz="16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/media/2249781617765073299</a:t>
            </a:r>
          </a:p>
        </p:txBody>
      </p:sp>
    </p:spTree>
    <p:extLst>
      <p:ext uri="{BB962C8B-B14F-4D97-AF65-F5344CB8AC3E}">
        <p14:creationId xmlns:p14="http://schemas.microsoft.com/office/powerpoint/2010/main" val="418564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129" y="381000"/>
            <a:ext cx="11066071" cy="100753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b="1" dirty="0">
                <a:solidFill>
                  <a:srgbClr val="FFFF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servidor não precisa lembrar a “conversa” para entender uma mensagem recebida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3B8A427-FE0F-B347-A3BD-01C9A35BDD2C}"/>
              </a:ext>
            </a:extLst>
          </p:cNvPr>
          <p:cNvSpPr txBox="1">
            <a:spLocks/>
          </p:cNvSpPr>
          <p:nvPr/>
        </p:nvSpPr>
        <p:spPr>
          <a:xfrm rot="-5400000">
            <a:off x="8546800" y="3305933"/>
            <a:ext cx="6655400" cy="2794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8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Imagem: </a:t>
            </a:r>
            <a:r>
              <a:rPr lang="pt-BR" sz="18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https</a:t>
            </a:r>
            <a:r>
              <a:rPr lang="pt-BR" sz="18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://</a:t>
            </a:r>
            <a:r>
              <a:rPr lang="pt-BR" sz="18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wedevs.com</a:t>
            </a:r>
            <a:endParaRPr lang="pt-BR" sz="1800" dirty="0">
              <a:solidFill>
                <a:schemeClr val="bg1"/>
              </a:solidFill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0875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129" y="381000"/>
            <a:ext cx="11066071" cy="100753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dirty="0">
                <a:solidFill>
                  <a:srgbClr val="FFFF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Isso tudo significa um servidor</a:t>
            </a:r>
            <a:r>
              <a:rPr lang="pt-BR" sz="3200" b="1" dirty="0">
                <a:solidFill>
                  <a:srgbClr val="FFFF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b="1" i="1" dirty="0" err="1">
                <a:solidFill>
                  <a:srgbClr val="FFFF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endParaRPr lang="pt-BR" sz="3200" b="1" i="1" dirty="0">
              <a:solidFill>
                <a:srgbClr val="FFFF00"/>
              </a:solidFill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3B8A427-FE0F-B347-A3BD-01C9A35BDD2C}"/>
              </a:ext>
            </a:extLst>
          </p:cNvPr>
          <p:cNvSpPr txBox="1">
            <a:spLocks/>
          </p:cNvSpPr>
          <p:nvPr/>
        </p:nvSpPr>
        <p:spPr>
          <a:xfrm rot="-5400000">
            <a:off x="8546800" y="3305933"/>
            <a:ext cx="6655400" cy="2794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8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Imagem: </a:t>
            </a:r>
            <a:r>
              <a:rPr lang="pt-BR" sz="18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https</a:t>
            </a:r>
            <a:r>
              <a:rPr lang="pt-BR" sz="18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://</a:t>
            </a:r>
            <a:r>
              <a:rPr lang="pt-BR" sz="18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wedevs.com</a:t>
            </a:r>
            <a:endParaRPr lang="pt-BR" sz="1800" dirty="0">
              <a:solidFill>
                <a:schemeClr val="bg1"/>
              </a:solidFill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4140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193" y="1744133"/>
            <a:ext cx="10490339" cy="4876805"/>
          </a:xfrm>
        </p:spPr>
        <p:txBody>
          <a:bodyPr>
            <a:noAutofit/>
          </a:bodyPr>
          <a:lstStyle/>
          <a:p>
            <a:pPr algn="just"/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 foi apresentado em 2000, na tese de doutorado de Roy Fielding. </a:t>
            </a:r>
          </a:p>
          <a:p>
            <a:pPr algn="just"/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Um dos autores de padrões web como o HTTP e do servidor web Apache.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1BF03AD-B2BD-F946-9E8F-B241CEC17B23}"/>
              </a:ext>
            </a:extLst>
          </p:cNvPr>
          <p:cNvSpPr txBox="1">
            <a:spLocks/>
          </p:cNvSpPr>
          <p:nvPr/>
        </p:nvSpPr>
        <p:spPr>
          <a:xfrm>
            <a:off x="1974575" y="200778"/>
            <a:ext cx="9530038" cy="1164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Origem do REST</a:t>
            </a:r>
            <a:endParaRPr lang="pt-BR" i="1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52938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193" y="1128649"/>
            <a:ext cx="10490339" cy="549228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Cada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requisição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deve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conter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todas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as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informações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necessárias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para o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servidor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entendê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-la.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pode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aproveitar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dados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contextuais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armazenados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pelo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servidor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</a:t>
            </a:r>
          </a:p>
          <a:p>
            <a:pPr marL="0" indent="0" algn="just">
              <a:buNone/>
            </a:pPr>
            <a:endParaRPr lang="en-US" sz="28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just">
              <a:buNone/>
            </a:pP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estado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da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sessão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deve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ser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mantido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completamente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no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cliente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O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sessão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usuários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</a:t>
            </a:r>
            <a:r>
              <a:rPr lang="en-US" sz="28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cookies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vai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contra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esta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restrição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</a:t>
            </a:r>
          </a:p>
          <a:p>
            <a:pPr marL="0" indent="0" algn="just">
              <a:buNone/>
            </a:pPr>
            <a:endParaRPr lang="en-US" sz="1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r">
              <a:buNone/>
            </a:pPr>
            <a:r>
              <a:rPr lang="en-US" sz="28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Roy Fielding, </a:t>
            </a:r>
            <a:r>
              <a:rPr lang="en-US" sz="28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Ph.D</a:t>
            </a:r>
            <a:r>
              <a:rPr lang="en-US" sz="28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Thesis, 2000.</a:t>
            </a:r>
            <a:endParaRPr lang="pt-BR" sz="28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1BF03AD-B2BD-F946-9E8F-B241CEC17B23}"/>
              </a:ext>
            </a:extLst>
          </p:cNvPr>
          <p:cNvSpPr txBox="1">
            <a:spLocks/>
          </p:cNvSpPr>
          <p:nvPr/>
        </p:nvSpPr>
        <p:spPr>
          <a:xfrm>
            <a:off x="1974575" y="200778"/>
            <a:ext cx="9530038" cy="1164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Requisições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stateless</a:t>
            </a:r>
            <a:endParaRPr lang="pt-BR" i="1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00130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193" y="1913466"/>
            <a:ext cx="10490339" cy="386080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Simplifica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a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implementação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do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servidor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que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tem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que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manter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dados de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cada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requisição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</a:t>
            </a:r>
          </a:p>
          <a:p>
            <a:pPr marL="0" indent="0" algn="just">
              <a:buNone/>
            </a:pPr>
            <a:endParaRPr lang="en-US" sz="28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just">
              <a:buNone/>
            </a:pP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Aumentar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a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escalabilidade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reduzindo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recursos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computacionais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</a:t>
            </a:r>
          </a:p>
          <a:p>
            <a:pPr marL="0" indent="0" algn="just">
              <a:buNone/>
            </a:pPr>
            <a:endParaRPr lang="en-US" sz="1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r">
              <a:buNone/>
            </a:pPr>
            <a:r>
              <a:rPr lang="en-US" sz="28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Roy Fielding, </a:t>
            </a:r>
            <a:r>
              <a:rPr lang="en-US" sz="28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Ph.D</a:t>
            </a:r>
            <a:r>
              <a:rPr lang="en-US" sz="28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Thesis, 2000.</a:t>
            </a:r>
            <a:endParaRPr lang="pt-BR" sz="28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1BF03AD-B2BD-F946-9E8F-B241CEC17B23}"/>
              </a:ext>
            </a:extLst>
          </p:cNvPr>
          <p:cNvSpPr txBox="1">
            <a:spLocks/>
          </p:cNvSpPr>
          <p:nvPr/>
        </p:nvSpPr>
        <p:spPr>
          <a:xfrm>
            <a:off x="1974575" y="200778"/>
            <a:ext cx="9530038" cy="1164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Requisições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stateless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8236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032153"/>
            <a:ext cx="10490339" cy="3894514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Cada URL requisitado dá acesso a um estado de um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recurso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que é acessado pelas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clientes</a:t>
            </a:r>
          </a:p>
          <a:p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Recurso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 alvo de um link (URL) = qualquer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info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que possa ser nomeada (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doc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img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serviço de previsão do tempo, pessoa, produto,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 (Fielding, 2000).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Ao enviar o cód. produto pra acessar seus dados, o recurso estará em um estado de leitura (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Read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  <a:p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1BF03AD-B2BD-F946-9E8F-B241CEC17B23}"/>
              </a:ext>
            </a:extLst>
          </p:cNvPr>
          <p:cNvSpPr txBox="1">
            <a:spLocks/>
          </p:cNvSpPr>
          <p:nvPr/>
        </p:nvSpPr>
        <p:spPr>
          <a:xfrm>
            <a:off x="1974575" y="624110"/>
            <a:ext cx="9530038" cy="1164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Fluxo de requisições </a:t>
            </a:r>
            <a:r>
              <a:rPr lang="pt-BR" b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7045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  <p:bldP spid="18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913467"/>
            <a:ext cx="10785084" cy="4698312"/>
          </a:xfrm>
        </p:spPr>
        <p:txBody>
          <a:bodyPr>
            <a:noAutofit/>
          </a:bodyPr>
          <a:lstStyle/>
          <a:p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 altera tal recurso e o envia pro servidor: recurso estará em um estado de alteração (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Update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Transferimos de um estado do recurso para outro, acessando diferentes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URLs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Fluxo de requisições </a:t>
            </a:r>
            <a:r>
              <a:rPr lang="pt-BR" b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22690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852269"/>
            <a:ext cx="10785084" cy="3777622"/>
          </a:xfrm>
        </p:spPr>
        <p:txBody>
          <a:bodyPr>
            <a:noAutofit/>
          </a:bodyPr>
          <a:lstStyle/>
          <a:p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presentational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ransfer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(REST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): Transferência de Estado Representacional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um protocolo padrão da W3C,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🤔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nem mesmo um protocolo! 😳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Estilo de arquitetura de 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software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pra serviços 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web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20971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311" y="1036536"/>
            <a:ext cx="7442339" cy="215053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Por isso “Transferência de Estado”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7713133" y="6383179"/>
            <a:ext cx="30796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Imagem: </a:t>
            </a:r>
            <a:r>
              <a:rPr lang="pt-BR" sz="1600" dirty="0">
                <a:hlinkClick r:id="rId4"/>
              </a:rPr>
              <a:t>https://smalldb.org</a:t>
            </a:r>
            <a:r>
              <a:rPr lang="pt-BR" sz="1600" dirty="0"/>
              <a:t> 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A454D52-5CE4-9844-A7F3-EF601B7734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5400" y="618987"/>
            <a:ext cx="3887289" cy="565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987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732348"/>
            <a:ext cx="11185994" cy="4744652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JSON como formato de dados convencional.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Qualquer outro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formato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é válido (XML, YAML, HTML, imagens, áudio, vídeo,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  <a:p>
            <a:pPr marL="0" indent="0">
              <a:buNone/>
            </a:pP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ctr">
              <a:buNone/>
            </a:pPr>
            <a:r>
              <a:rPr lang="pt-BR" sz="40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Representação</a:t>
            </a:r>
            <a:b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Recurso sendo trafegado em um determinado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formato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Formato de dados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544047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5" y="1326873"/>
            <a:ext cx="9949861" cy="474465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b="1" dirty="0" err="1">
                <a:solidFill>
                  <a:srgbClr val="FF00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REpresentational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b="1" dirty="0" err="1">
                <a:solidFill>
                  <a:srgbClr val="0070C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</a:t>
            </a:r>
            <a:r>
              <a:rPr lang="pt-BR" sz="3200" b="1" dirty="0">
                <a:solidFill>
                  <a:srgbClr val="0070C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b="1" dirty="0" err="1">
                <a:solidFill>
                  <a:srgbClr val="0070C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(REST)</a:t>
            </a:r>
          </a:p>
          <a:p>
            <a:pPr marL="0" indent="0" algn="ctr">
              <a:buNone/>
            </a:pP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b="1" dirty="0">
                <a:solidFill>
                  <a:srgbClr val="0070C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Transferência de Estado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 Recursos</a:t>
            </a:r>
            <a:b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Recursos sendo </a:t>
            </a:r>
            <a:r>
              <a:rPr lang="pt-BR" sz="3200" b="1" dirty="0">
                <a:solidFill>
                  <a:srgbClr val="FF00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Representados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em diferentes formatos (como JSON)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8583" y="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Juntando as peças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E44FFF7E-D8A8-9B43-85B6-7872AE4768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9466" y="2033076"/>
            <a:ext cx="1278311" cy="1278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ABEAA2-E81C-2A48-8979-CF4FE253FEF4}"/>
              </a:ext>
            </a:extLst>
          </p:cNvPr>
          <p:cNvSpPr txBox="1"/>
          <p:nvPr/>
        </p:nvSpPr>
        <p:spPr>
          <a:xfrm>
            <a:off x="5435600" y="4486915"/>
            <a:ext cx="6959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Courier" pitchFamily="2" charset="0"/>
              </a:rPr>
              <a:t>{</a:t>
            </a:r>
          </a:p>
          <a:p>
            <a:r>
              <a:rPr lang="pt-BR" sz="2800" dirty="0">
                <a:latin typeface="Courier" pitchFamily="2" charset="0"/>
              </a:rPr>
              <a:t>    “</a:t>
            </a:r>
            <a:r>
              <a:rPr lang="pt-BR" sz="2800" dirty="0" err="1">
                <a:latin typeface="Courier" pitchFamily="2" charset="0"/>
              </a:rPr>
              <a:t>cod</a:t>
            </a:r>
            <a:r>
              <a:rPr lang="pt-BR" sz="2800" dirty="0">
                <a:latin typeface="Courier" pitchFamily="2" charset="0"/>
              </a:rPr>
              <a:t>”: 1,</a:t>
            </a:r>
          </a:p>
          <a:p>
            <a:r>
              <a:rPr lang="pt-BR" sz="2800" dirty="0">
                <a:latin typeface="Courier" pitchFamily="2" charset="0"/>
              </a:rPr>
              <a:t>    “</a:t>
            </a:r>
            <a:r>
              <a:rPr lang="pt-BR" sz="2800" dirty="0" err="1">
                <a:latin typeface="Courier" pitchFamily="2" charset="0"/>
              </a:rPr>
              <a:t>descricao</a:t>
            </a:r>
            <a:r>
              <a:rPr lang="pt-BR" sz="2800" dirty="0">
                <a:latin typeface="Courier" pitchFamily="2" charset="0"/>
              </a:rPr>
              <a:t>”: “</a:t>
            </a:r>
            <a:r>
              <a:rPr lang="pt-BR" sz="2800" dirty="0" err="1">
                <a:latin typeface="Courier" pitchFamily="2" charset="0"/>
              </a:rPr>
              <a:t>SmartTV</a:t>
            </a:r>
            <a:r>
              <a:rPr lang="pt-BR" sz="2800" dirty="0">
                <a:latin typeface="Courier" pitchFamily="2" charset="0"/>
              </a:rPr>
              <a:t> LCD”,</a:t>
            </a:r>
          </a:p>
          <a:p>
            <a:r>
              <a:rPr lang="pt-BR" sz="2800" dirty="0">
                <a:latin typeface="Courier" pitchFamily="2" charset="0"/>
              </a:rPr>
              <a:t>    “marca”: “Nova”</a:t>
            </a:r>
            <a:br>
              <a:rPr lang="pt-BR" sz="2800" dirty="0">
                <a:latin typeface="Courier" pitchFamily="2" charset="0"/>
              </a:rPr>
            </a:br>
            <a:r>
              <a:rPr lang="pt-BR" sz="2800" dirty="0">
                <a:latin typeface="Courier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625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5" y="2404533"/>
            <a:ext cx="10906595" cy="36669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 é um estilo arquitetural para o desenvolvimento de aplicações distribuídas, fornecendo serviços web para Transferência de Estado de Recursos entre cliente e servidor.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3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732348"/>
            <a:ext cx="10785084" cy="474465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Serviços Web REST são conhecidos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ful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Web Services</a:t>
            </a:r>
          </a:p>
          <a:p>
            <a:pPr marL="0" indent="0" algn="ctr">
              <a:buNone/>
            </a:pP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 sufixo da língua inglesa para transformar substantivos em adjetivos (e.g.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hopeful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</a:t>
            </a:r>
            <a:r>
              <a:rPr lang="pt-BR" sz="3200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é uma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qualidade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 tais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WS’s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Detalhes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1264049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319586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Lembram do serviço SOAP de consulta de CEP dos correios?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1612942"/>
            <a:ext cx="11531943" cy="4893647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POST 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</a:t>
            </a:r>
            <a:r>
              <a:rPr lang="en-US" sz="2400" dirty="0"/>
              <a:t> HTTP/1.1</a:t>
            </a:r>
          </a:p>
          <a:p>
            <a:r>
              <a:rPr lang="en-US" sz="2400" dirty="0"/>
              <a:t>Content-Type: text/</a:t>
            </a:r>
            <a:r>
              <a:rPr lang="en-US" sz="2400" dirty="0" err="1"/>
              <a:t>xml;charset</a:t>
            </a:r>
            <a:r>
              <a:rPr lang="en-US" sz="2400" dirty="0"/>
              <a:t>=UTF-8</a:t>
            </a:r>
          </a:p>
          <a:p>
            <a:r>
              <a:rPr lang="en-US" sz="2400" dirty="0"/>
              <a:t>Content-Length: 300</a:t>
            </a:r>
          </a:p>
          <a:p>
            <a:r>
              <a:rPr lang="en-US" sz="2400" dirty="0"/>
              <a:t>Host: </a:t>
            </a:r>
            <a:r>
              <a:rPr lang="en-US" sz="2400" dirty="0" err="1"/>
              <a:t>apps.correios.com.br</a:t>
            </a:r>
            <a:endParaRPr lang="en-US" sz="2400" dirty="0"/>
          </a:p>
          <a:p>
            <a:r>
              <a:rPr lang="en-US" sz="2400" dirty="0"/>
              <a:t>Connection: Keep-Alive</a:t>
            </a:r>
          </a:p>
          <a:p>
            <a:r>
              <a:rPr lang="en-US" sz="1200" dirty="0"/>
              <a:t>  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77021090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&lt;/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&lt;/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  <a:endParaRPr lang="pt-BR" sz="2400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B6A8AA-1F9E-6C44-BA5F-8B1D8FBF7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5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99457"/>
            <a:ext cx="11269277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 Se fosse </a:t>
            </a:r>
            <a:r>
              <a:rPr lang="pt-BR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2287499"/>
            <a:ext cx="11531943" cy="132343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https://</a:t>
            </a:r>
            <a:r>
              <a:rPr lang="en-US" sz="2800" dirty="0" err="1"/>
              <a:t>apps.correios.com.br</a:t>
            </a:r>
            <a:r>
              <a:rPr lang="en-US" sz="2800" dirty="0"/>
              <a:t>/....../</a:t>
            </a:r>
            <a:r>
              <a:rPr lang="en-US" sz="2800" dirty="0" err="1"/>
              <a:t>AtendeCliente?cep</a:t>
            </a:r>
            <a:r>
              <a:rPr lang="en-US" sz="2800" dirty="0"/>
              <a:t>=</a:t>
            </a:r>
            <a:r>
              <a:rPr lang="en-US" sz="2800" b="1" dirty="0">
                <a:solidFill>
                  <a:srgbClr val="0070C0"/>
                </a:solidFill>
              </a:rPr>
              <a:t>77021090</a:t>
            </a:r>
          </a:p>
          <a:p>
            <a:pPr algn="ctr"/>
            <a:r>
              <a:rPr lang="en-US" sz="2400" i="1" dirty="0" err="1"/>
              <a:t>ou</a:t>
            </a:r>
            <a:r>
              <a:rPr lang="en-US" sz="2400" i="1" dirty="0"/>
              <a:t> </a:t>
            </a:r>
            <a:r>
              <a:rPr lang="en-US" sz="2400" i="1" dirty="0" err="1"/>
              <a:t>melhor</a:t>
            </a:r>
            <a:r>
              <a:rPr lang="en-US" sz="2400" i="1" dirty="0"/>
              <a:t> </a:t>
            </a:r>
            <a:r>
              <a:rPr lang="en-US" sz="2400" i="1" dirty="0" err="1"/>
              <a:t>ainda</a:t>
            </a:r>
            <a:endParaRPr lang="en-US" sz="2400" i="1" dirty="0"/>
          </a:p>
          <a:p>
            <a:pPr algn="ctr"/>
            <a:r>
              <a:rPr lang="en-US" sz="2800" dirty="0"/>
              <a:t>https://</a:t>
            </a:r>
            <a:r>
              <a:rPr lang="en-US" sz="2800" dirty="0" err="1"/>
              <a:t>apps.correios.com.br</a:t>
            </a:r>
            <a:r>
              <a:rPr lang="en-US" sz="2800" dirty="0"/>
              <a:t>/....../</a:t>
            </a:r>
            <a:r>
              <a:rPr lang="en-US" sz="2800" dirty="0" err="1"/>
              <a:t>AtendeCliente</a:t>
            </a:r>
            <a:r>
              <a:rPr lang="en-US" sz="2800" dirty="0"/>
              <a:t>/cep/</a:t>
            </a:r>
            <a:r>
              <a:rPr lang="en-US" sz="2800" b="1" dirty="0">
                <a:solidFill>
                  <a:srgbClr val="0070C0"/>
                </a:solidFill>
              </a:rPr>
              <a:t>77021090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4267201"/>
            <a:ext cx="10785084" cy="219218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Isso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funciona pois os Correios estão presos na década passada e ainda usam SOAP 😒</a:t>
            </a:r>
          </a:p>
          <a:p>
            <a:pPr marL="0" indent="0" algn="ctr">
              <a:buNone/>
            </a:pPr>
            <a:endParaRPr lang="pt-BR" sz="1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ctr">
              <a:buNone/>
            </a:pPr>
            <a:r>
              <a:rPr lang="pt-BR" sz="66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⛓</a:t>
            </a:r>
          </a:p>
        </p:txBody>
      </p:sp>
    </p:spTree>
    <p:extLst>
      <p:ext uri="{BB962C8B-B14F-4D97-AF65-F5344CB8AC3E}">
        <p14:creationId xmlns:p14="http://schemas.microsoft.com/office/powerpoint/2010/main" val="429383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utoUpdateAnimBg="0"/>
      <p:bldP spid="5" grpId="1" uiExpan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99457"/>
            <a:ext cx="11269277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Felizmente temos opções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2287499"/>
            <a:ext cx="11531943" cy="1384995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4"/>
              </a:rPr>
              <a:t>https://viacep.com.br/ws/</a:t>
            </a:r>
            <a:r>
              <a:rPr lang="en-US" sz="2800" b="1" dirty="0">
                <a:solidFill>
                  <a:srgbClr val="0070C0"/>
                </a:solidFill>
                <a:hlinkClick r:id="rId4"/>
              </a:rPr>
              <a:t>77021090</a:t>
            </a:r>
            <a:r>
              <a:rPr lang="en-US" sz="2800" dirty="0">
                <a:hlinkClick r:id="rId4"/>
              </a:rPr>
              <a:t>/json</a:t>
            </a:r>
            <a:r>
              <a:rPr lang="en-US" sz="2800" dirty="0"/>
              <a:t> </a:t>
            </a:r>
            <a:br>
              <a:rPr lang="en-US" sz="2800" dirty="0"/>
            </a:br>
            <a:endParaRPr lang="en-US" sz="2800" b="1" dirty="0">
              <a:solidFill>
                <a:srgbClr val="0070C0"/>
              </a:solidFill>
            </a:endParaRPr>
          </a:p>
          <a:p>
            <a:pPr algn="ctr"/>
            <a:r>
              <a:rPr lang="en-US" sz="2800" dirty="0">
                <a:hlinkClick r:id="rId5"/>
              </a:rPr>
              <a:t>https://api.postmon.com.br/v1/cep/</a:t>
            </a:r>
            <a:r>
              <a:rPr lang="en-US" sz="2800" b="1" dirty="0">
                <a:solidFill>
                  <a:srgbClr val="0070C0"/>
                </a:solidFill>
                <a:hlinkClick r:id="rId5"/>
              </a:rPr>
              <a:t>77021090</a:t>
            </a:r>
            <a:r>
              <a:rPr lang="en-US" sz="2800" b="1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4267201"/>
            <a:ext cx="10785084" cy="2192180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Pode testar no navegador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No terminal Linux basta usar um dos comandos:</a:t>
            </a:r>
          </a:p>
          <a:p>
            <a:pPr marL="457200" lvl="1" indent="0">
              <a:buNone/>
            </a:pP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curl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b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endParaRPr lang="pt-BR" sz="32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674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utoUpdateAnimBg="0"/>
      <p:bldP spid="5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61" y="381000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Propriedades de arquitetura </a:t>
            </a:r>
            <a:r>
              <a:rPr lang="pt-BR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b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pt-BR" b="1" cap="none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(Fielding, 2000)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161309"/>
            <a:ext cx="10785084" cy="209090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000" b="1" dirty="0" err="1"/>
              <a:t>Escalabilidade</a:t>
            </a:r>
            <a:endParaRPr lang="en-US" sz="3000" dirty="0"/>
          </a:p>
          <a:p>
            <a:r>
              <a:rPr lang="en-US" sz="2600" dirty="0" err="1"/>
              <a:t>Servidor</a:t>
            </a:r>
            <a:r>
              <a:rPr lang="en-US" sz="2600" dirty="0"/>
              <a:t> </a:t>
            </a:r>
            <a:r>
              <a:rPr lang="en-US" sz="2600" dirty="0" err="1"/>
              <a:t>não</a:t>
            </a:r>
            <a:r>
              <a:rPr lang="en-US" sz="2600" dirty="0"/>
              <a:t> </a:t>
            </a:r>
            <a:r>
              <a:rPr lang="en-US" sz="2600" dirty="0" err="1"/>
              <a:t>guarda</a:t>
            </a:r>
            <a:r>
              <a:rPr lang="en-US" sz="2600" dirty="0"/>
              <a:t> dados </a:t>
            </a:r>
            <a:r>
              <a:rPr lang="en-US" sz="2600" dirty="0" err="1"/>
              <a:t>em</a:t>
            </a:r>
            <a:r>
              <a:rPr lang="en-US" sz="2600" dirty="0"/>
              <a:t> </a:t>
            </a:r>
            <a:r>
              <a:rPr lang="en-US" sz="2600" dirty="0" err="1"/>
              <a:t>memória</a:t>
            </a:r>
            <a:r>
              <a:rPr lang="en-US" sz="2600" dirty="0"/>
              <a:t> (</a:t>
            </a:r>
            <a:r>
              <a:rPr lang="en-US" sz="2600" i="1" dirty="0"/>
              <a:t>Stateless</a:t>
            </a:r>
            <a:r>
              <a:rPr lang="en-US" sz="2600" dirty="0"/>
              <a:t>) </a:t>
            </a:r>
            <a:r>
              <a:rPr lang="en-US" sz="2600" dirty="0" err="1"/>
              <a:t>pra</a:t>
            </a:r>
            <a:r>
              <a:rPr lang="en-US" sz="2600" dirty="0"/>
              <a:t> </a:t>
            </a:r>
            <a:r>
              <a:rPr lang="en-US" sz="2600" dirty="0" err="1"/>
              <a:t>cada</a:t>
            </a:r>
            <a:r>
              <a:rPr lang="en-US" sz="2600" dirty="0"/>
              <a:t> </a:t>
            </a:r>
            <a:r>
              <a:rPr lang="en-US" sz="2600" dirty="0" err="1"/>
              <a:t>cliente</a:t>
            </a:r>
            <a:endParaRPr lang="en-US" sz="2600" dirty="0"/>
          </a:p>
          <a:p>
            <a:r>
              <a:rPr lang="en-US" sz="2600" dirty="0" err="1"/>
              <a:t>Replicação</a:t>
            </a:r>
            <a:r>
              <a:rPr lang="en-US" sz="2600" dirty="0"/>
              <a:t> para </a:t>
            </a:r>
            <a:r>
              <a:rPr lang="en-US" sz="2600" dirty="0" err="1"/>
              <a:t>balancear</a:t>
            </a:r>
            <a:r>
              <a:rPr lang="en-US" sz="2600" dirty="0"/>
              <a:t> </a:t>
            </a:r>
            <a:r>
              <a:rPr lang="en-US" sz="2600" dirty="0" err="1"/>
              <a:t>carga</a:t>
            </a:r>
            <a:endParaRPr lang="en-US" sz="26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3EF4FDC-0AC4-9D42-B6B0-476B7934360C}"/>
              </a:ext>
            </a:extLst>
          </p:cNvPr>
          <p:cNvCxnSpPr>
            <a:cxnSpLocks/>
          </p:cNvCxnSpPr>
          <p:nvPr/>
        </p:nvCxnSpPr>
        <p:spPr>
          <a:xfrm>
            <a:off x="8094689" y="5871148"/>
            <a:ext cx="1898397" cy="0"/>
          </a:xfrm>
          <a:prstGeom prst="line">
            <a:avLst/>
          </a:prstGeom>
          <a:ln w="412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5F819C32-3049-674B-AEE2-848B7275B8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594" y="5009215"/>
            <a:ext cx="1653915" cy="1653915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8D64E54E-D245-7945-898C-49DF6A3496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128" y="5044191"/>
            <a:ext cx="1653915" cy="1653915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561131FF-5314-B440-B6E1-18D26C921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2662" y="5009215"/>
            <a:ext cx="1653915" cy="1653915"/>
          </a:xfrm>
          <a:prstGeom prst="rect">
            <a:avLst/>
          </a:prstGeom>
        </p:spPr>
      </p:pic>
      <p:pic>
        <p:nvPicPr>
          <p:cNvPr id="12" name="Picture 11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1A69E743-51B9-444A-8125-13A0B85B39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178350" y="4500831"/>
            <a:ext cx="698500" cy="698500"/>
          </a:xfrm>
          <a:prstGeom prst="rect">
            <a:avLst/>
          </a:prstGeom>
        </p:spPr>
      </p:pic>
      <p:pic>
        <p:nvPicPr>
          <p:cNvPr id="13" name="Picture 12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FF37BA83-D514-924E-9C82-12ED42D11A8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5680156" y="4500831"/>
            <a:ext cx="698500" cy="698500"/>
          </a:xfrm>
          <a:prstGeom prst="rect">
            <a:avLst/>
          </a:prstGeom>
        </p:spPr>
      </p:pic>
      <p:pic>
        <p:nvPicPr>
          <p:cNvPr id="21" name="Picture 20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660D3CAD-4F75-DB46-AA52-4F522B2CE3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686330" y="4500831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827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47 4.07407E-6 L 0.12604 4.07407E-6 " pathEditMode="relative" ptsTypes="AA">
                                      <p:cBhvr>
                                        <p:cTn id="4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5 4.07407E-6 L 0.28789 4.07407E-6 " pathEditMode="relative" ptsTypes="AA">
                                      <p:cBhvr>
                                        <p:cTn id="4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4.07407E-6 L 0.44896 4.07407E-6 " pathEditMode="relative" ptsTypes="AA">
                                      <p:cBhvr>
                                        <p:cTn id="4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61" y="381000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Propriedades de arquitetura </a:t>
            </a:r>
            <a:r>
              <a:rPr lang="pt-BR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b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pt-BR" b="1" cap="none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(Fielding, 2000)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161309"/>
            <a:ext cx="10785084" cy="255089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000" b="1" dirty="0" err="1"/>
              <a:t>Escalabilidade</a:t>
            </a:r>
            <a:endParaRPr lang="en-US" sz="3000" dirty="0"/>
          </a:p>
          <a:p>
            <a:r>
              <a:rPr lang="en-US" sz="2600" dirty="0" err="1"/>
              <a:t>Favorece</a:t>
            </a:r>
            <a:r>
              <a:rPr lang="en-US" sz="2600" dirty="0"/>
              <a:t> </a:t>
            </a:r>
            <a:r>
              <a:rPr lang="en-US" sz="2600" dirty="0" err="1"/>
              <a:t>tolerância</a:t>
            </a:r>
            <a:r>
              <a:rPr lang="en-US" sz="2600" dirty="0"/>
              <a:t> a </a:t>
            </a:r>
            <a:r>
              <a:rPr lang="en-US" sz="2600" dirty="0" err="1"/>
              <a:t>falhas</a:t>
            </a:r>
            <a:endParaRPr lang="en-US" sz="2600" dirty="0"/>
          </a:p>
          <a:p>
            <a:r>
              <a:rPr lang="en-US" sz="2600" b="1" i="1" dirty="0"/>
              <a:t>Code-on-Demand</a:t>
            </a:r>
            <a:r>
              <a:rPr lang="en-US" sz="2600" dirty="0"/>
              <a:t> </a:t>
            </a:r>
            <a:r>
              <a:rPr lang="en-US" sz="2600" dirty="0" err="1"/>
              <a:t>permite</a:t>
            </a:r>
            <a:r>
              <a:rPr lang="en-US" sz="2600" dirty="0"/>
              <a:t> download de </a:t>
            </a:r>
            <a:r>
              <a:rPr lang="en-US" sz="2600" i="1" dirty="0"/>
              <a:t>scripts</a:t>
            </a:r>
            <a:r>
              <a:rPr lang="en-US" sz="2600" dirty="0"/>
              <a:t> </a:t>
            </a:r>
            <a:r>
              <a:rPr lang="en-US" sz="2600" dirty="0" err="1"/>
              <a:t>pelo</a:t>
            </a:r>
            <a:r>
              <a:rPr lang="en-US" sz="2600" dirty="0"/>
              <a:t> </a:t>
            </a:r>
            <a:r>
              <a:rPr lang="en-US" sz="2600" dirty="0" err="1"/>
              <a:t>cliente</a:t>
            </a:r>
            <a:r>
              <a:rPr lang="en-US" sz="2600" dirty="0"/>
              <a:t>. </a:t>
            </a:r>
            <a:r>
              <a:rPr lang="en-US" sz="2600" dirty="0" err="1"/>
              <a:t>Reduz</a:t>
            </a:r>
            <a:r>
              <a:rPr lang="en-US" sz="2600" dirty="0"/>
              <a:t> </a:t>
            </a:r>
            <a:r>
              <a:rPr lang="en-US" sz="2600" dirty="0" err="1"/>
              <a:t>quantidade</a:t>
            </a:r>
            <a:r>
              <a:rPr lang="en-US" sz="2600" dirty="0"/>
              <a:t> de </a:t>
            </a:r>
            <a:r>
              <a:rPr lang="en-US" sz="2600" dirty="0" err="1"/>
              <a:t>código</a:t>
            </a:r>
            <a:r>
              <a:rPr lang="en-US" sz="2600" dirty="0"/>
              <a:t> </a:t>
            </a:r>
            <a:r>
              <a:rPr lang="en-US" sz="2600" dirty="0" err="1"/>
              <a:t>executado</a:t>
            </a:r>
            <a:r>
              <a:rPr lang="en-US" sz="2600" dirty="0"/>
              <a:t> </a:t>
            </a:r>
            <a:r>
              <a:rPr lang="en-US" sz="2600" dirty="0" err="1"/>
              <a:t>pelo</a:t>
            </a:r>
            <a:r>
              <a:rPr lang="en-US" sz="2600" dirty="0"/>
              <a:t> </a:t>
            </a:r>
            <a:r>
              <a:rPr lang="en-US" sz="2600" dirty="0" err="1"/>
              <a:t>servidor</a:t>
            </a:r>
            <a:r>
              <a:rPr lang="en-US" sz="2600" dirty="0"/>
              <a:t>.</a:t>
            </a:r>
          </a:p>
          <a:p>
            <a:r>
              <a:rPr lang="en-US" sz="2600" dirty="0" err="1"/>
              <a:t>É</a:t>
            </a:r>
            <a:r>
              <a:rPr lang="en-US" sz="2600" dirty="0"/>
              <a:t> o </a:t>
            </a:r>
            <a:r>
              <a:rPr lang="en-US" sz="2600" dirty="0" err="1"/>
              <a:t>chamado</a:t>
            </a:r>
            <a:r>
              <a:rPr lang="en-US" sz="2600" dirty="0"/>
              <a:t> </a:t>
            </a:r>
            <a:r>
              <a:rPr lang="en-US" sz="2600" b="1" i="1" dirty="0"/>
              <a:t>server offload</a:t>
            </a:r>
            <a:r>
              <a:rPr lang="en-US" sz="2600" i="1" dirty="0"/>
              <a:t>.</a:t>
            </a:r>
          </a:p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46603A-1044-CF49-A7ED-D01E033B65A6}"/>
              </a:ext>
            </a:extLst>
          </p:cNvPr>
          <p:cNvCxnSpPr>
            <a:cxnSpLocks/>
          </p:cNvCxnSpPr>
          <p:nvPr/>
        </p:nvCxnSpPr>
        <p:spPr>
          <a:xfrm>
            <a:off x="8094689" y="5871148"/>
            <a:ext cx="1898397" cy="0"/>
          </a:xfrm>
          <a:prstGeom prst="line">
            <a:avLst/>
          </a:prstGeom>
          <a:ln w="412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959C0BAA-3AB4-6A43-8F13-77ACDF860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9594" y="5009215"/>
            <a:ext cx="1653915" cy="1653915"/>
          </a:xfrm>
          <a:prstGeom prst="rect">
            <a:avLst/>
          </a:prstGeom>
        </p:spPr>
      </p:pic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EED136DB-0B49-9343-A06B-4FCCE8F85E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11128" y="5044191"/>
            <a:ext cx="1653915" cy="1653915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717ADB23-0EB4-584F-AEB6-AEA0064CCC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2662" y="5009215"/>
            <a:ext cx="1653915" cy="1653915"/>
          </a:xfrm>
          <a:prstGeom prst="rect">
            <a:avLst/>
          </a:prstGeom>
        </p:spPr>
      </p:pic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CC5042FA-DADB-1243-B15E-6A0DBD722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7581" y="5504185"/>
            <a:ext cx="809540" cy="809540"/>
          </a:xfrm>
          <a:prstGeom prst="rect">
            <a:avLst/>
          </a:prstGeom>
        </p:spPr>
      </p:pic>
      <p:pic>
        <p:nvPicPr>
          <p:cNvPr id="23" name="Picture 22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834FABBE-EB0C-FE4B-A569-BA1387CCC6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0160369" y="4473698"/>
            <a:ext cx="698500" cy="698500"/>
          </a:xfrm>
          <a:prstGeom prst="rect">
            <a:avLst/>
          </a:prstGeom>
        </p:spPr>
      </p:pic>
      <p:pic>
        <p:nvPicPr>
          <p:cNvPr id="24" name="Picture 23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52701FDC-1AF2-2343-9313-71D974E39F6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7217302" y="4473698"/>
            <a:ext cx="698500" cy="698500"/>
          </a:xfrm>
          <a:prstGeom prst="rect">
            <a:avLst/>
          </a:prstGeom>
        </p:spPr>
      </p:pic>
      <p:pic>
        <p:nvPicPr>
          <p:cNvPr id="25" name="Picture 24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8E1697E7-0685-4C4A-AA7F-481B4828BB3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8643101" y="4493775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35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23 L 0.16875 0.00023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3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2898530"/>
            <a:ext cx="11150739" cy="377762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Forma simplificada de construir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WSs</a:t>
            </a:r>
            <a:endParaRPr lang="pt-BR" sz="32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Fornece conjunto predefinido de operações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37700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61" y="381000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Propriedades de arquitetura </a:t>
            </a:r>
            <a:r>
              <a:rPr lang="pt-BR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b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pt-BR" b="1" cap="none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(Fielding, 2000)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161309"/>
            <a:ext cx="10785084" cy="4597234"/>
          </a:xfrm>
        </p:spPr>
        <p:txBody>
          <a:bodyPr>
            <a:noAutofit/>
          </a:bodyPr>
          <a:lstStyle/>
          <a:p>
            <a:r>
              <a:rPr lang="en-US" sz="2600" b="1" dirty="0" err="1"/>
              <a:t>Simplicidade</a:t>
            </a:r>
            <a:r>
              <a:rPr lang="en-US" sz="2600" dirty="0"/>
              <a:t>: </a:t>
            </a:r>
            <a:r>
              <a:rPr lang="en-US" sz="2600" i="1" dirty="0"/>
              <a:t>Separation of Concerns</a:t>
            </a:r>
            <a:r>
              <a:rPr lang="en-US" sz="2600" dirty="0"/>
              <a:t> (SoC), </a:t>
            </a:r>
            <a:r>
              <a:rPr lang="en-US" sz="2600" dirty="0" err="1"/>
              <a:t>componentização</a:t>
            </a:r>
            <a:endParaRPr lang="en-US" sz="2600" dirty="0"/>
          </a:p>
          <a:p>
            <a:r>
              <a:rPr lang="en-US" sz="2600" b="1" dirty="0" err="1"/>
              <a:t>Evolutividade</a:t>
            </a:r>
            <a:r>
              <a:rPr lang="en-US" sz="2600" dirty="0"/>
              <a:t>: </a:t>
            </a:r>
            <a:r>
              <a:rPr lang="en-US" sz="2600" dirty="0" err="1"/>
              <a:t>componente</a:t>
            </a:r>
            <a:r>
              <a:rPr lang="en-US" sz="2600" dirty="0"/>
              <a:t> </a:t>
            </a:r>
            <a:r>
              <a:rPr lang="en-US" sz="2600" dirty="0" err="1"/>
              <a:t>poder</a:t>
            </a:r>
            <a:r>
              <a:rPr lang="en-US" sz="2600" dirty="0"/>
              <a:t> ser </a:t>
            </a:r>
            <a:r>
              <a:rPr lang="en-US" sz="2600" dirty="0" err="1"/>
              <a:t>alterado</a:t>
            </a:r>
            <a:r>
              <a:rPr lang="en-US" sz="2600" dirty="0"/>
              <a:t> </a:t>
            </a:r>
            <a:r>
              <a:rPr lang="en-US" sz="2600" dirty="0" err="1"/>
              <a:t>sem</a:t>
            </a:r>
            <a:r>
              <a:rPr lang="en-US" sz="2600" dirty="0"/>
              <a:t> </a:t>
            </a:r>
            <a:r>
              <a:rPr lang="en-US" sz="2600" dirty="0" err="1"/>
              <a:t>impactar</a:t>
            </a:r>
            <a:r>
              <a:rPr lang="en-US" sz="2600" dirty="0"/>
              <a:t> </a:t>
            </a:r>
            <a:r>
              <a:rPr lang="en-US" sz="2600" dirty="0" err="1"/>
              <a:t>negativamente</a:t>
            </a:r>
            <a:r>
              <a:rPr lang="en-US" sz="2600" dirty="0"/>
              <a:t> outros</a:t>
            </a:r>
          </a:p>
        </p:txBody>
      </p:sp>
    </p:spTree>
    <p:extLst>
      <p:ext uri="{BB962C8B-B14F-4D97-AF65-F5344CB8AC3E}">
        <p14:creationId xmlns:p14="http://schemas.microsoft.com/office/powerpoint/2010/main" val="38501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61" y="381000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Propriedades de arquitetura </a:t>
            </a:r>
            <a:r>
              <a:rPr lang="pt-BR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b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pt-BR" b="1" cap="none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(Fielding, 2000)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161309"/>
            <a:ext cx="10785084" cy="4597234"/>
          </a:xfrm>
        </p:spPr>
        <p:txBody>
          <a:bodyPr>
            <a:noAutofit/>
          </a:bodyPr>
          <a:lstStyle/>
          <a:p>
            <a:r>
              <a:rPr lang="en-US" sz="2600" b="1" dirty="0" err="1"/>
              <a:t>Extensibilidade</a:t>
            </a:r>
            <a:r>
              <a:rPr lang="en-US" sz="2600" dirty="0"/>
              <a:t>: </a:t>
            </a:r>
            <a:r>
              <a:rPr lang="en-US" sz="2600" dirty="0" err="1"/>
              <a:t>habilidade</a:t>
            </a:r>
            <a:r>
              <a:rPr lang="en-US" sz="2600" dirty="0"/>
              <a:t> de </a:t>
            </a:r>
            <a:r>
              <a:rPr lang="en-US" sz="2600" dirty="0" err="1"/>
              <a:t>adicionar</a:t>
            </a:r>
            <a:r>
              <a:rPr lang="en-US" sz="2600" dirty="0"/>
              <a:t> </a:t>
            </a:r>
            <a:r>
              <a:rPr lang="en-US" sz="2600" dirty="0" err="1"/>
              <a:t>novas</a:t>
            </a:r>
            <a:r>
              <a:rPr lang="en-US" sz="2600" dirty="0"/>
              <a:t> </a:t>
            </a:r>
            <a:r>
              <a:rPr lang="en-US" sz="2600" dirty="0" err="1"/>
              <a:t>funções</a:t>
            </a:r>
            <a:r>
              <a:rPr lang="en-US" sz="2600" dirty="0"/>
              <a:t> </a:t>
            </a:r>
            <a:r>
              <a:rPr lang="en-US" sz="2600" dirty="0" err="1"/>
              <a:t>ao</a:t>
            </a:r>
            <a:r>
              <a:rPr lang="en-US" sz="2600" dirty="0"/>
              <a:t> </a:t>
            </a:r>
            <a:r>
              <a:rPr lang="en-US" sz="2600" dirty="0" err="1"/>
              <a:t>sistema</a:t>
            </a:r>
            <a:endParaRPr lang="en-US" sz="2600" dirty="0"/>
          </a:p>
          <a:p>
            <a:r>
              <a:rPr lang="en-US" sz="2600" b="1" dirty="0" err="1"/>
              <a:t>Reusabilidade</a:t>
            </a:r>
            <a:r>
              <a:rPr lang="en-US" sz="2600" dirty="0"/>
              <a:t>: </a:t>
            </a:r>
            <a:r>
              <a:rPr lang="en-US" sz="2600" dirty="0" err="1"/>
              <a:t>usar</a:t>
            </a:r>
            <a:r>
              <a:rPr lang="en-US" sz="2600" dirty="0"/>
              <a:t> </a:t>
            </a:r>
            <a:r>
              <a:rPr lang="en-US" sz="2600" dirty="0" err="1"/>
              <a:t>componente</a:t>
            </a:r>
            <a:r>
              <a:rPr lang="en-US" sz="2600" dirty="0"/>
              <a:t> </a:t>
            </a:r>
            <a:r>
              <a:rPr lang="en-US" sz="2600" dirty="0" err="1"/>
              <a:t>em</a:t>
            </a:r>
            <a:r>
              <a:rPr lang="en-US" sz="2600" dirty="0"/>
              <a:t> </a:t>
            </a:r>
            <a:r>
              <a:rPr lang="en-US" sz="2600" dirty="0" err="1"/>
              <a:t>outras</a:t>
            </a:r>
            <a:r>
              <a:rPr lang="en-US" sz="2600" dirty="0"/>
              <a:t> </a:t>
            </a:r>
            <a:r>
              <a:rPr lang="en-US" sz="2600" dirty="0" err="1"/>
              <a:t>aplicações</a:t>
            </a:r>
            <a:endParaRPr lang="en-US" sz="2600" dirty="0"/>
          </a:p>
          <a:p>
            <a:r>
              <a:rPr lang="en-US" sz="2600" b="1" dirty="0" err="1"/>
              <a:t>Portabilidade</a:t>
            </a:r>
            <a:r>
              <a:rPr lang="en-US" sz="2600" dirty="0"/>
              <a:t>: </a:t>
            </a:r>
            <a:r>
              <a:rPr lang="en-US" sz="2600" dirty="0" err="1"/>
              <a:t>capacidade</a:t>
            </a:r>
            <a:r>
              <a:rPr lang="en-US" sz="2600" dirty="0"/>
              <a:t> de </a:t>
            </a:r>
            <a:r>
              <a:rPr lang="en-US" sz="2600" dirty="0" err="1"/>
              <a:t>executar</a:t>
            </a:r>
            <a:r>
              <a:rPr lang="en-US" sz="2600" dirty="0"/>
              <a:t> </a:t>
            </a:r>
            <a:r>
              <a:rPr lang="en-US" sz="2600" dirty="0" err="1"/>
              <a:t>em</a:t>
            </a:r>
            <a:r>
              <a:rPr lang="en-US" sz="2600" dirty="0"/>
              <a:t> </a:t>
            </a:r>
            <a:r>
              <a:rPr lang="en-US" sz="2600" dirty="0" err="1"/>
              <a:t>diferentes</a:t>
            </a:r>
            <a:r>
              <a:rPr lang="en-US" sz="2600" dirty="0"/>
              <a:t> </a:t>
            </a:r>
            <a:r>
              <a:rPr lang="en-US" sz="2600" dirty="0" err="1"/>
              <a:t>ambientes</a:t>
            </a:r>
            <a:r>
              <a:rPr lang="en-US" sz="2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05606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723" y="2514018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Por fim: o que raios essa imagem de fundo tem a ver com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? </a:t>
            </a:r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🤔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6333783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2023447"/>
            <a:ext cx="10815065" cy="2413641"/>
          </a:xfrm>
        </p:spPr>
        <p:txBody>
          <a:bodyPr>
            <a:noAutofit/>
          </a:bodyPr>
          <a:lstStyle/>
          <a:p>
            <a:r>
              <a:rPr lang="pt-BR" sz="3200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significa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descanso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em inglês 🤓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bibliotecas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RESTEasy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REST in Peace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(RIP) 🤣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pic>
        <p:nvPicPr>
          <p:cNvPr id="8" name="Picture 7" descr="Biblioteca RESTEasy">
            <a:extLst>
              <a:ext uri="{FF2B5EF4-FFF2-40B4-BE49-F238E27FC236}">
                <a16:creationId xmlns:a16="http://schemas.microsoft.com/office/drawing/2014/main" id="{59FF3BB7-9EBC-0943-9582-46AFC0380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020" y="4251140"/>
            <a:ext cx="2577534" cy="1830049"/>
          </a:xfrm>
          <a:prstGeom prst="rect">
            <a:avLst/>
          </a:prstGeom>
        </p:spPr>
      </p:pic>
      <p:pic>
        <p:nvPicPr>
          <p:cNvPr id="10" name="Picture 9" descr="Biblioteca REST in Peace">
            <a:extLst>
              <a:ext uri="{FF2B5EF4-FFF2-40B4-BE49-F238E27FC236}">
                <a16:creationId xmlns:a16="http://schemas.microsoft.com/office/drawing/2014/main" id="{9B80CC0E-3172-204C-80A1-9C7127BBA4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0813" y="4251140"/>
            <a:ext cx="2941187" cy="189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90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117752"/>
            <a:ext cx="10785084" cy="5359247"/>
          </a:xfrm>
        </p:spPr>
        <p:txBody>
          <a:bodyPr>
            <a:noAutofit/>
          </a:bodyPr>
          <a:lstStyle/>
          <a:p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Architectural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Styles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and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the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Design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of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Network-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based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Software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Architectures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(Tese de Doutorado que deu origem ao REST).  Roy T. Fielding, 2000: </a:t>
            </a:r>
            <a:r>
              <a:rPr lang="pt-BR" sz="24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www.ics.uci.edu/~fielding/pubs/dissertation/fielding_dissertation.pdf</a:t>
            </a:r>
            <a:endParaRPr lang="pt-BR" sz="24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Arquitetura orientada a serviços para comércio eletrônico no Sistema Brasileiro de TV Digital. Dissertação de Mestrado. Universidade de Brasília. Manoel C. Silva Filho, 2011: </a:t>
            </a:r>
            <a:r>
              <a:rPr lang="pt-BR" sz="24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http://repositorio.unb.br/handle/10482/10360</a:t>
            </a:r>
            <a:r>
              <a:rPr lang="pt-BR" sz="24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2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Referências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5212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789043"/>
            <a:ext cx="10785084" cy="4887109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“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de REST não significa “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(Estado)? 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Como é que tais operações são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? 🤔</a:t>
            </a:r>
          </a:p>
          <a:p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 O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servidor não guarda estado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mas o cliente pode 😲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78593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2898530"/>
            <a:ext cx="11150739" cy="3777622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Transferência de dados normalmente por HTTP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Neste caso: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ops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são métodos (verbos) HTTP como POST, GET, PUT e DELETE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28604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9" y="1573745"/>
            <a:ext cx="10785084" cy="2138165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Verbos == Operações CRUD</a:t>
            </a:r>
          </a:p>
          <a:p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ead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pdate,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elete,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AE421B-4D4A-1A4A-BF0D-4259A5120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09231"/>
              </p:ext>
            </p:extLst>
          </p:nvPr>
        </p:nvGraphicFramePr>
        <p:xfrm>
          <a:off x="746824" y="3713315"/>
          <a:ext cx="10785084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5444">
                  <a:extLst>
                    <a:ext uri="{9D8B030D-6E8A-4147-A177-3AD203B41FA5}">
                      <a16:colId xmlns:a16="http://schemas.microsoft.com/office/drawing/2014/main" val="1086222789"/>
                    </a:ext>
                  </a:extLst>
                </a:gridCol>
                <a:gridCol w="3546925">
                  <a:extLst>
                    <a:ext uri="{9D8B030D-6E8A-4147-A177-3AD203B41FA5}">
                      <a16:colId xmlns:a16="http://schemas.microsoft.com/office/drawing/2014/main" val="2669282959"/>
                    </a:ext>
                  </a:extLst>
                </a:gridCol>
                <a:gridCol w="3372715">
                  <a:extLst>
                    <a:ext uri="{9D8B030D-6E8A-4147-A177-3AD203B41FA5}">
                      <a16:colId xmlns:a16="http://schemas.microsoft.com/office/drawing/2014/main" val="4094385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Verbo (Método) HTTP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Operação CRUD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Comando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C</a:t>
                      </a:r>
                      <a:r>
                        <a:rPr lang="pt-BR" sz="2800" dirty="0" err="1"/>
                        <a:t>reate</a:t>
                      </a:r>
                      <a:endParaRPr lang="pt-B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insert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0239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R</a:t>
                      </a:r>
                      <a:r>
                        <a:rPr lang="pt-BR" sz="2800" dirty="0" err="1"/>
                        <a:t>ead</a:t>
                      </a:r>
                      <a:endParaRPr lang="pt-B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select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39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U</a:t>
                      </a:r>
                      <a:r>
                        <a:rPr lang="pt-BR" sz="2800" dirty="0"/>
                        <a:t>pdate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update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51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D</a:t>
                      </a:r>
                      <a:r>
                        <a:rPr lang="pt-BR" sz="2800" dirty="0"/>
                        <a:t>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delete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991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833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2175" y="2264067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Exemplo</a:t>
            </a:r>
            <a:b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</a:b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Cadastro de produtos na web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4092312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2D24C5-8F04-2642-AD04-AFD3834E6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9279" y="1657649"/>
            <a:ext cx="3466368" cy="4529228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B9348ACF-FEB7-9A4D-A401-0E254D691E32}"/>
              </a:ext>
            </a:extLst>
          </p:cNvPr>
          <p:cNvSpPr/>
          <p:nvPr/>
        </p:nvSpPr>
        <p:spPr>
          <a:xfrm>
            <a:off x="8845835" y="4446299"/>
            <a:ext cx="2168617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getProduto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E5DF02-C045-E04C-8DD5-7307359DBA20}"/>
              </a:ext>
            </a:extLst>
          </p:cNvPr>
          <p:cNvCxnSpPr>
            <a:cxnSpLocks/>
          </p:cNvCxnSpPr>
          <p:nvPr/>
        </p:nvCxnSpPr>
        <p:spPr>
          <a:xfrm flipH="1" flipV="1">
            <a:off x="2371709" y="5196500"/>
            <a:ext cx="6411183" cy="3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846" y="-18905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Cadastro de produtos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Picture 8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4AA47D9F-41A6-9C42-8D51-2527E4240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219" y="4446299"/>
            <a:ext cx="2455813" cy="1889456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94491F-917F-D142-A9F8-65905177A1EE}"/>
              </a:ext>
            </a:extLst>
          </p:cNvPr>
          <p:cNvSpPr/>
          <p:nvPr/>
        </p:nvSpPr>
        <p:spPr>
          <a:xfrm>
            <a:off x="360709" y="4576453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>
                <a:solidFill>
                  <a:schemeClr val="tx1"/>
                </a:solidFill>
              </a:rPr>
              <a:t>Cliente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E29519-A37F-C74C-A1ED-177E8E84A0D1}"/>
              </a:ext>
            </a:extLst>
          </p:cNvPr>
          <p:cNvCxnSpPr>
            <a:cxnSpLocks/>
          </p:cNvCxnSpPr>
          <p:nvPr/>
        </p:nvCxnSpPr>
        <p:spPr>
          <a:xfrm>
            <a:off x="2371709" y="5196500"/>
            <a:ext cx="6522418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5D123C-9194-9D47-8B31-70A47E44D9AC}"/>
              </a:ext>
            </a:extLst>
          </p:cNvPr>
          <p:cNvSpPr txBox="1"/>
          <p:nvPr/>
        </p:nvSpPr>
        <p:spPr>
          <a:xfrm>
            <a:off x="3649708" y="4524929"/>
            <a:ext cx="3584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Requisição HTTP GET</a:t>
            </a:r>
          </a:p>
          <a:p>
            <a:pPr algn="ctr"/>
            <a:r>
              <a:rPr lang="pt-BR" dirty="0" err="1"/>
              <a:t>http</a:t>
            </a:r>
            <a:r>
              <a:rPr lang="pt-BR" dirty="0"/>
              <a:t>://</a:t>
            </a:r>
            <a:r>
              <a:rPr lang="pt-BR" dirty="0" err="1"/>
              <a:t>servidor.com</a:t>
            </a:r>
            <a:r>
              <a:rPr lang="pt-BR" dirty="0"/>
              <a:t>/produto/1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50F97A-2A45-FD45-B6D7-7894B9A6BCCB}"/>
              </a:ext>
            </a:extLst>
          </p:cNvPr>
          <p:cNvSpPr txBox="1"/>
          <p:nvPr/>
        </p:nvSpPr>
        <p:spPr>
          <a:xfrm>
            <a:off x="5326866" y="5221741"/>
            <a:ext cx="30675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{</a:t>
            </a:r>
          </a:p>
          <a:p>
            <a:r>
              <a:rPr lang="pt-BR" dirty="0"/>
              <a:t>    “</a:t>
            </a:r>
            <a:r>
              <a:rPr lang="pt-BR" dirty="0" err="1"/>
              <a:t>cod</a:t>
            </a:r>
            <a:r>
              <a:rPr lang="pt-BR" dirty="0"/>
              <a:t>”: 1,</a:t>
            </a:r>
          </a:p>
          <a:p>
            <a:r>
              <a:rPr lang="pt-BR" dirty="0"/>
              <a:t>    “</a:t>
            </a:r>
            <a:r>
              <a:rPr lang="pt-BR" dirty="0" err="1"/>
              <a:t>descricao</a:t>
            </a:r>
            <a:r>
              <a:rPr lang="pt-BR" dirty="0"/>
              <a:t>”: “TV LCD”,</a:t>
            </a:r>
          </a:p>
          <a:p>
            <a:r>
              <a:rPr lang="pt-BR" dirty="0"/>
              <a:t>    “marca”: “Nova”</a:t>
            </a:r>
            <a:br>
              <a:rPr lang="pt-BR" dirty="0"/>
            </a:br>
            <a:r>
              <a:rPr lang="pt-BR" dirty="0"/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AED548-0351-E34B-B8FD-31CB9C8D4A8B}"/>
              </a:ext>
            </a:extLst>
          </p:cNvPr>
          <p:cNvSpPr txBox="1"/>
          <p:nvPr/>
        </p:nvSpPr>
        <p:spPr>
          <a:xfrm>
            <a:off x="-200049" y="3692099"/>
            <a:ext cx="3132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(PC, smartphone, </a:t>
            </a:r>
            <a:r>
              <a:rPr lang="pt-BR" b="1" dirty="0" err="1"/>
              <a:t>etc</a:t>
            </a:r>
            <a:r>
              <a:rPr lang="pt-BR" b="1" dirty="0"/>
              <a:t>)</a:t>
            </a:r>
          </a:p>
        </p:txBody>
      </p:sp>
      <p:pic>
        <p:nvPicPr>
          <p:cNvPr id="17" name="Picture 16" descr="A picture containing sitting, table, computer, white&#10;&#10;Description automatically generated">
            <a:extLst>
              <a:ext uri="{FF2B5EF4-FFF2-40B4-BE49-F238E27FC236}">
                <a16:creationId xmlns:a16="http://schemas.microsoft.com/office/drawing/2014/main" id="{513F23A2-A5AC-1C42-A5C2-171E8B38D6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65252" y="3533589"/>
            <a:ext cx="1017262" cy="1228392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3"/>
            <a:ext cx="7786127" cy="1456692"/>
          </a:xfrm>
        </p:spPr>
        <p:txBody>
          <a:bodyPr>
            <a:noAutofit/>
          </a:bodyPr>
          <a:lstStyle/>
          <a:p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 envia requisição com cód. de produto e recebe os dados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B9CBF8-F164-F446-88E1-209BDC5B03A9}"/>
              </a:ext>
            </a:extLst>
          </p:cNvPr>
          <p:cNvSpPr txBox="1"/>
          <p:nvPr/>
        </p:nvSpPr>
        <p:spPr>
          <a:xfrm>
            <a:off x="9279467" y="6130777"/>
            <a:ext cx="2913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Servidor Web / </a:t>
            </a:r>
            <a:br>
              <a:rPr lang="pt-BR" b="1" dirty="0"/>
            </a:br>
            <a:r>
              <a:rPr lang="pt-BR" b="1" dirty="0"/>
              <a:t>Servidor de Aplicação</a:t>
            </a:r>
          </a:p>
        </p:txBody>
      </p:sp>
    </p:spTree>
    <p:extLst>
      <p:ext uri="{BB962C8B-B14F-4D97-AF65-F5344CB8AC3E}">
        <p14:creationId xmlns:p14="http://schemas.microsoft.com/office/powerpoint/2010/main" val="219496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48148E-6 L -0.22865 0.01019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32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/>
      <p:bldP spid="14" grpId="1"/>
      <p:bldP spid="15" grpId="0"/>
      <p:bldP spid="15" grpId="1"/>
      <p:bldP spid="18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2D24C5-8F04-2642-AD04-AFD3834E69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9279" y="1657649"/>
            <a:ext cx="3466368" cy="452922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846" y="-18905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Cadastro de produtos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Picture 8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4AA47D9F-41A6-9C42-8D51-2527E42408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219" y="4446299"/>
            <a:ext cx="2455813" cy="1889456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94491F-917F-D142-A9F8-65905177A1EE}"/>
              </a:ext>
            </a:extLst>
          </p:cNvPr>
          <p:cNvSpPr/>
          <p:nvPr/>
        </p:nvSpPr>
        <p:spPr>
          <a:xfrm>
            <a:off x="360709" y="4576453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>
                <a:solidFill>
                  <a:schemeClr val="tx1"/>
                </a:solidFill>
              </a:rPr>
              <a:t>Cliente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AED548-0351-E34B-B8FD-31CB9C8D4A8B}"/>
              </a:ext>
            </a:extLst>
          </p:cNvPr>
          <p:cNvSpPr txBox="1"/>
          <p:nvPr/>
        </p:nvSpPr>
        <p:spPr>
          <a:xfrm>
            <a:off x="-200049" y="3692099"/>
            <a:ext cx="3132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(PC, smartphone, </a:t>
            </a:r>
            <a:r>
              <a:rPr lang="pt-BR" b="1" dirty="0" err="1"/>
              <a:t>etc</a:t>
            </a:r>
            <a:r>
              <a:rPr lang="pt-BR" b="1" dirty="0"/>
              <a:t>)</a:t>
            </a:r>
          </a:p>
        </p:txBody>
      </p:sp>
      <p:pic>
        <p:nvPicPr>
          <p:cNvPr id="17" name="Picture 16" descr="A picture containing sitting, table, computer, white&#10;&#10;Description automatically generated">
            <a:extLst>
              <a:ext uri="{FF2B5EF4-FFF2-40B4-BE49-F238E27FC236}">
                <a16:creationId xmlns:a16="http://schemas.microsoft.com/office/drawing/2014/main" id="{513F23A2-A5AC-1C42-A5C2-171E8B38D6E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65252" y="3533589"/>
            <a:ext cx="1017262" cy="1228392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2"/>
            <a:ext cx="7786127" cy="2041595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pode guardar tais dados e utilizá-los em novas requisições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Somente o cliente pode guardar estado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FD618A-E3C2-A94A-9FF5-74D749B4CCE1}"/>
              </a:ext>
            </a:extLst>
          </p:cNvPr>
          <p:cNvSpPr txBox="1"/>
          <p:nvPr/>
        </p:nvSpPr>
        <p:spPr>
          <a:xfrm>
            <a:off x="2535750" y="5282553"/>
            <a:ext cx="43807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{</a:t>
            </a:r>
          </a:p>
          <a:p>
            <a:r>
              <a:rPr lang="pt-BR" dirty="0"/>
              <a:t>    “</a:t>
            </a:r>
            <a:r>
              <a:rPr lang="pt-BR" dirty="0" err="1"/>
              <a:t>cod</a:t>
            </a:r>
            <a:r>
              <a:rPr lang="pt-BR" dirty="0"/>
              <a:t>”: 1,</a:t>
            </a:r>
          </a:p>
          <a:p>
            <a:r>
              <a:rPr lang="pt-BR" dirty="0"/>
              <a:t>    “</a:t>
            </a:r>
            <a:r>
              <a:rPr lang="pt-BR" dirty="0" err="1"/>
              <a:t>descricao</a:t>
            </a:r>
            <a:r>
              <a:rPr lang="pt-BR" dirty="0"/>
              <a:t>”: “TV LCD”,</a:t>
            </a:r>
          </a:p>
          <a:p>
            <a:r>
              <a:rPr lang="pt-BR" dirty="0"/>
              <a:t>    “marca”: “Nova”</a:t>
            </a:r>
            <a:br>
              <a:rPr lang="pt-BR" dirty="0"/>
            </a:br>
            <a:r>
              <a:rPr lang="pt-BR" dirty="0"/>
              <a:t>}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E5DF02-C045-E04C-8DD5-7307359DBA20}"/>
              </a:ext>
            </a:extLst>
          </p:cNvPr>
          <p:cNvCxnSpPr>
            <a:cxnSpLocks/>
          </p:cNvCxnSpPr>
          <p:nvPr/>
        </p:nvCxnSpPr>
        <p:spPr>
          <a:xfrm flipH="1" flipV="1">
            <a:off x="2371709" y="5196500"/>
            <a:ext cx="6411183" cy="3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57ACDDB4-CE39-BF4F-ADDE-B34605B9DE69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/>
          <a:stretch/>
        </p:blipFill>
        <p:spPr>
          <a:xfrm>
            <a:off x="1762110" y="4917293"/>
            <a:ext cx="1219197" cy="1219197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4CD132C-BBDC-BF44-A108-99B05CA8B720}"/>
              </a:ext>
            </a:extLst>
          </p:cNvPr>
          <p:cNvSpPr/>
          <p:nvPr/>
        </p:nvSpPr>
        <p:spPr>
          <a:xfrm>
            <a:off x="8845835" y="4446299"/>
            <a:ext cx="2168617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getProduto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92E1AC-E4DA-1348-B1D5-391089A6E7A5}"/>
              </a:ext>
            </a:extLst>
          </p:cNvPr>
          <p:cNvSpPr txBox="1"/>
          <p:nvPr/>
        </p:nvSpPr>
        <p:spPr>
          <a:xfrm>
            <a:off x="9279467" y="6130777"/>
            <a:ext cx="2913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Servidor Web / </a:t>
            </a:r>
            <a:br>
              <a:rPr lang="pt-BR" b="1" dirty="0"/>
            </a:br>
            <a:r>
              <a:rPr lang="pt-BR" b="1" dirty="0"/>
              <a:t>Servidor de Aplicação</a:t>
            </a:r>
          </a:p>
        </p:txBody>
      </p:sp>
    </p:spTree>
    <p:extLst>
      <p:ext uri="{BB962C8B-B14F-4D97-AF65-F5344CB8AC3E}">
        <p14:creationId xmlns:p14="http://schemas.microsoft.com/office/powerpoint/2010/main" val="3168142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" presetClass="emph" presetSubtype="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400" fill="hold"/>
                                        <p:tgtEl>
                                          <p:spTgt spid="21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theme/theme1.xml><?xml version="1.0" encoding="utf-8"?>
<a:theme xmlns:a="http://schemas.openxmlformats.org/drawingml/2006/main" name="Vapor Trail">
  <a:themeElements>
    <a:clrScheme name="Custom 6 1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14753</TotalTime>
  <Words>1705</Words>
  <Application>Microsoft Macintosh PowerPoint</Application>
  <PresentationFormat>Widescreen</PresentationFormat>
  <Paragraphs>266</Paragraphs>
  <Slides>34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Century Gothic</vt:lpstr>
      <vt:lpstr>Courier</vt:lpstr>
      <vt:lpstr>Courier New</vt:lpstr>
      <vt:lpstr>Vapor Trail</vt:lpstr>
      <vt:lpstr>Introdução aos Web Services RESt</vt:lpstr>
      <vt:lpstr>Web Services RESt</vt:lpstr>
      <vt:lpstr>Web Services RESt</vt:lpstr>
      <vt:lpstr>Web Services RESt</vt:lpstr>
      <vt:lpstr>Web Services RESt</vt:lpstr>
      <vt:lpstr>Web Services RESt</vt:lpstr>
      <vt:lpstr>Exemplo Cadastro de produtos na web</vt:lpstr>
      <vt:lpstr>Cadastro de produtos</vt:lpstr>
      <vt:lpstr>Cadastro de produtos</vt:lpstr>
      <vt:lpstr>Cadastro de produtos</vt:lpstr>
      <vt:lpstr>Cadastro de produtos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Fluxo de requisições rest</vt:lpstr>
      <vt:lpstr>PowerPoint Presentation</vt:lpstr>
      <vt:lpstr>Formato de dados</vt:lpstr>
      <vt:lpstr>Juntando as peças</vt:lpstr>
      <vt:lpstr>PowerPoint Presentation</vt:lpstr>
      <vt:lpstr>Detalhes</vt:lpstr>
      <vt:lpstr>Lembram do serviço SOAP de consulta de CEP dos correios? </vt:lpstr>
      <vt:lpstr>E Se fosse rest?</vt:lpstr>
      <vt:lpstr>Felizmente temos opções</vt:lpstr>
      <vt:lpstr>Propriedades de arquitetura rest (Fielding, 2000)</vt:lpstr>
      <vt:lpstr>Propriedades de arquitetura rest (Fielding, 2000)</vt:lpstr>
      <vt:lpstr>Propriedades de arquitetura rest (Fielding, 2000)</vt:lpstr>
      <vt:lpstr>Propriedades de arquitetura rest (Fielding, 2000)</vt:lpstr>
      <vt:lpstr>Por fim: o que raios essa imagem de fundo tem a ver com rest? 🤔</vt:lpstr>
      <vt:lpstr>PowerPoint Presentation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1073</cp:revision>
  <cp:lastPrinted>2018-10-31T18:58:06Z</cp:lastPrinted>
  <dcterms:created xsi:type="dcterms:W3CDTF">2018-10-29T17:43:05Z</dcterms:created>
  <dcterms:modified xsi:type="dcterms:W3CDTF">2022-10-11T14:15:20Z</dcterms:modified>
</cp:coreProperties>
</file>

<file path=docProps/thumbnail.jpeg>
</file>